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Slides/notesSlide1.xml" ContentType="application/vnd.openxmlformats-officedocument.presentationml.notesSlide+xml"/>
  <Default Extension="png" ContentType="image/png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tableStyles.xml" ContentType="application/vnd.openxmlformats-officedocument.presentationml.tableStyle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 horzBarState="maximized">
    <p:restoredLeft sz="15611"/>
    <p:restoredTop sz="94610"/>
  </p:normalViewPr>
  <p:slideViewPr>
    <p:cSldViewPr snapToGrid="0" snapToObjects="1">
      <p:cViewPr varScale="1">
        <p:scale>
          <a:sx n="71" d="100"/>
          <a:sy n="71" d="100"/>
        </p:scale>
        <p:origin x="-562" y="-77"/>
      </p:cViewPr>
      <p:guideLst>
        <p:guide orient="horz" pos="2592"/>
        <p:guide pos="460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ASTER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3044952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104" y="4736592"/>
            <a:ext cx="12984480" cy="36576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832104" y="3456432"/>
            <a:ext cx="12984480" cy="102412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8010"/>
              </a:lnSpc>
              <a:buNone/>
            </a:pPr>
            <a:r>
              <a:rPr lang="en-US" sz="6410" dirty="0">
                <a:solidFill>
                  <a:srgbClr val="77D8F2"/>
                </a:solidFill>
                <a:latin typeface="Alibaba-PuHuiTi" pitchFamily="34" charset="0"/>
                <a:ea typeface="Alibaba-PuHuiTi" pitchFamily="34" charset="-122"/>
                <a:cs typeface="Alibaba-PuHuiTi" pitchFamily="34" charset="-120"/>
              </a:rPr>
              <a:t>Sales Analysis Dashboard</a:t>
            </a:r>
            <a:endParaRPr lang="en-US" sz="6410" dirty="0"/>
          </a:p>
        </p:txBody>
      </p:sp>
      <p:sp>
        <p:nvSpPr>
          <p:cNvPr id="6" name="Text 1"/>
          <p:cNvSpPr/>
          <p:nvPr/>
        </p:nvSpPr>
        <p:spPr>
          <a:xfrm>
            <a:off x="832104" y="5029200"/>
            <a:ext cx="1298448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b="1" dirty="0">
                <a:solidFill>
                  <a:srgbClr val="DBDBDB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Presented By:</a:t>
            </a:r>
            <a:endParaRPr lang="en-US" sz="1850" dirty="0"/>
          </a:p>
        </p:txBody>
      </p:sp>
      <p:sp>
        <p:nvSpPr>
          <p:cNvPr id="7" name="Text 2"/>
          <p:cNvSpPr/>
          <p:nvPr/>
        </p:nvSpPr>
        <p:spPr>
          <a:xfrm>
            <a:off x="832104" y="5596128"/>
            <a:ext cx="1298448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b="1" dirty="0">
                <a:solidFill>
                  <a:srgbClr val="DBDBDB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Raunak Sen</a:t>
            </a:r>
            <a:endParaRPr lang="en-US" sz="18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3044952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32104" y="3456432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dirty="0">
                <a:solidFill>
                  <a:srgbClr val="77D8F2"/>
                </a:solidFill>
                <a:latin typeface="Alibaba-PuHuiTi" pitchFamily="34" charset="0"/>
                <a:ea typeface="Alibaba-PuHuiTi" pitchFamily="34" charset="-122"/>
                <a:cs typeface="Alibaba-PuHuiTi" pitchFamily="34" charset="-120"/>
              </a:rPr>
              <a:t>Thank You</a:t>
            </a:r>
            <a:endParaRPr lang="en-US" sz="4640" dirty="0"/>
          </a:p>
        </p:txBody>
      </p:sp>
      <p:sp>
        <p:nvSpPr>
          <p:cNvPr id="5" name="Text 1"/>
          <p:cNvSpPr/>
          <p:nvPr/>
        </p:nvSpPr>
        <p:spPr>
          <a:xfrm>
            <a:off x="1078992" y="4590288"/>
            <a:ext cx="12481560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DBDBDB"/>
                </a:solidFill>
                <a:latin typeface="Alibaba-PuHuiTi" pitchFamily="34" charset="0"/>
                <a:ea typeface="Alibaba-PuHuiTi" pitchFamily="34" charset="-122"/>
                <a:cs typeface="Alibaba-PuHuiTi" pitchFamily="34" charset="-120"/>
              </a:rPr>
              <a:t>GitHub ID</a:t>
            </a:r>
            <a:endParaRPr lang="en-US" sz="2320" dirty="0"/>
          </a:p>
        </p:txBody>
      </p:sp>
      <p:sp>
        <p:nvSpPr>
          <p:cNvPr id="6" name="Text 2"/>
          <p:cNvSpPr/>
          <p:nvPr/>
        </p:nvSpPr>
        <p:spPr>
          <a:xfrm>
            <a:off x="1078992" y="5102352"/>
            <a:ext cx="1248156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DBDBDB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 https://github.com/raunaksen26101997</a:t>
            </a:r>
            <a:endParaRPr lang="en-US" sz="1850" dirty="0"/>
          </a:p>
        </p:txBody>
      </p:sp>
      <p:sp>
        <p:nvSpPr>
          <p:cNvPr id="7" name="Text 3"/>
          <p:cNvSpPr/>
          <p:nvPr/>
        </p:nvSpPr>
        <p:spPr>
          <a:xfrm>
            <a:off x="1078992" y="5660136"/>
            <a:ext cx="12481560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DBDBDB"/>
                </a:solidFill>
                <a:latin typeface="Alibaba-PuHuiTi" pitchFamily="34" charset="0"/>
                <a:ea typeface="Alibaba-PuHuiTi" pitchFamily="34" charset="-122"/>
                <a:cs typeface="Alibaba-PuHuiTi" pitchFamily="34" charset="-120"/>
              </a:rPr>
              <a:t>LinkedIn ID</a:t>
            </a:r>
            <a:endParaRPr lang="en-US" sz="2320" dirty="0"/>
          </a:p>
        </p:txBody>
      </p:sp>
      <p:sp>
        <p:nvSpPr>
          <p:cNvPr id="8" name="Text 4"/>
          <p:cNvSpPr/>
          <p:nvPr/>
        </p:nvSpPr>
        <p:spPr>
          <a:xfrm>
            <a:off x="1078992" y="6172200"/>
            <a:ext cx="12481560" cy="8869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DBDBDB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 https://www.linkedin.com/in/raunak-sen-6a9848184?lipi=urn%3Ali%3Apage%3Ad_flagship3_profile_view_base_contact_details%3BAo6K6VVXSZSzqMbPOXKYAw%3D%3D</a:t>
            </a:r>
            <a:endParaRPr lang="en-US" sz="18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55878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0472" y="1911096"/>
            <a:ext cx="4727448" cy="4727448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32104" y="649224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dirty="0">
                <a:solidFill>
                  <a:srgbClr val="77D8F2"/>
                </a:solidFill>
                <a:latin typeface="Alibaba-PuHuiTi" pitchFamily="34" charset="0"/>
                <a:ea typeface="Alibaba-PuHuiTi" pitchFamily="34" charset="-122"/>
                <a:cs typeface="Alibaba-PuHuiTi" pitchFamily="34" charset="-120"/>
              </a:rPr>
              <a:t>Company Background</a:t>
            </a:r>
            <a:endParaRPr lang="en-US" sz="4640" dirty="0"/>
          </a:p>
        </p:txBody>
      </p:sp>
      <p:sp>
        <p:nvSpPr>
          <p:cNvPr id="5" name="Text 1"/>
          <p:cNvSpPr/>
          <p:nvPr/>
        </p:nvSpPr>
        <p:spPr>
          <a:xfrm>
            <a:off x="8046720" y="2039112"/>
            <a:ext cx="5504688" cy="8869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DBDBDB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Amazon is an American multinational e-commerce company that faces different challenges while running its business.</a:t>
            </a:r>
            <a:endParaRPr lang="en-US" sz="1850" dirty="0"/>
          </a:p>
        </p:txBody>
      </p:sp>
      <p:sp>
        <p:nvSpPr>
          <p:cNvPr id="6" name="Text 2"/>
          <p:cNvSpPr/>
          <p:nvPr/>
        </p:nvSpPr>
        <p:spPr>
          <a:xfrm>
            <a:off x="8046720" y="3191256"/>
            <a:ext cx="5504688" cy="8869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DBDBDB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To address the problems, the company leverages data-driven insights for operations optimization.</a:t>
            </a:r>
            <a:endParaRPr lang="en-US" sz="1850" dirty="0"/>
          </a:p>
        </p:txBody>
      </p:sp>
      <p:sp>
        <p:nvSpPr>
          <p:cNvPr id="7" name="Text 3"/>
          <p:cNvSpPr/>
          <p:nvPr/>
        </p:nvSpPr>
        <p:spPr>
          <a:xfrm>
            <a:off x="8046720" y="4343400"/>
            <a:ext cx="5504688" cy="8869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DBDBDB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The company offers various services, including Amazon.com, Amazon Alexa, Amazon Appstore, Amazon Luna, Amazon Music, and Amazon Pay.</a:t>
            </a:r>
            <a:endParaRPr lang="en-US" sz="1850" dirty="0"/>
          </a:p>
        </p:txBody>
      </p:sp>
      <p:sp>
        <p:nvSpPr>
          <p:cNvPr id="8" name="Text 4"/>
          <p:cNvSpPr/>
          <p:nvPr/>
        </p:nvSpPr>
        <p:spPr>
          <a:xfrm>
            <a:off x="8046720" y="5495544"/>
            <a:ext cx="5504688" cy="8869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DBDBDB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The owner of the company is Jeff Bezos, and the revenue of the company is USD 637.9 billion.</a:t>
            </a:r>
            <a:endParaRPr lang="en-US" sz="1850" dirty="0"/>
          </a:p>
        </p:txBody>
      </p:sp>
      <p:sp>
        <p:nvSpPr>
          <p:cNvPr id="9" name="Text 5"/>
          <p:cNvSpPr/>
          <p:nvPr/>
        </p:nvSpPr>
        <p:spPr>
          <a:xfrm>
            <a:off x="8046720" y="6638544"/>
            <a:ext cx="5504688" cy="8869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DBDBDB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It has 1,556,000 employees, operating income, and net income of USD 68.59 billion and USD 59.25 billion.</a:t>
            </a: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104" y="1892808"/>
            <a:ext cx="502920" cy="50292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104" y="3657600"/>
            <a:ext cx="502920" cy="50292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104" y="5138928"/>
            <a:ext cx="502920" cy="50292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0648" y="1892808"/>
            <a:ext cx="502920" cy="50292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0648" y="3657600"/>
            <a:ext cx="502920" cy="50292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0648" y="5138928"/>
            <a:ext cx="502920" cy="502920"/>
          </a:xfrm>
          <a:prstGeom prst="rect">
            <a:avLst/>
          </a:prstGeom>
        </p:spPr>
      </p:pic>
      <p:sp>
        <p:nvSpPr>
          <p:cNvPr id="10" name="Text 0"/>
          <p:cNvSpPr/>
          <p:nvPr/>
        </p:nvSpPr>
        <p:spPr>
          <a:xfrm>
            <a:off x="832104" y="649224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dirty="0">
                <a:solidFill>
                  <a:srgbClr val="77D8F2"/>
                </a:solidFill>
                <a:latin typeface="Alibaba-PuHuiTi" pitchFamily="34" charset="0"/>
                <a:ea typeface="Alibaba-PuHuiTi" pitchFamily="34" charset="-122"/>
                <a:cs typeface="Alibaba-PuHuiTi" pitchFamily="34" charset="-120"/>
              </a:rPr>
              <a:t>Problem Statement</a:t>
            </a:r>
            <a:endParaRPr lang="en-US" sz="4640" dirty="0"/>
          </a:p>
        </p:txBody>
      </p:sp>
      <p:sp>
        <p:nvSpPr>
          <p:cNvPr id="11" name="Text 1"/>
          <p:cNvSpPr/>
          <p:nvPr/>
        </p:nvSpPr>
        <p:spPr>
          <a:xfrm>
            <a:off x="996696" y="1929384"/>
            <a:ext cx="173736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2320" dirty="0">
                <a:solidFill>
                  <a:srgbClr val="050505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1</a:t>
            </a:r>
            <a:endParaRPr lang="en-US" sz="2320" dirty="0"/>
          </a:p>
        </p:txBody>
      </p:sp>
      <p:sp>
        <p:nvSpPr>
          <p:cNvPr id="12" name="Text 2"/>
          <p:cNvSpPr/>
          <p:nvPr/>
        </p:nvSpPr>
        <p:spPr>
          <a:xfrm>
            <a:off x="1609344" y="1938528"/>
            <a:ext cx="5550408" cy="8869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DBDBDB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Sales performance varies across months and regions, making it hard to predict whether growth will occur.</a:t>
            </a:r>
            <a:endParaRPr lang="en-US" sz="1850" dirty="0"/>
          </a:p>
        </p:txBody>
      </p:sp>
      <p:sp>
        <p:nvSpPr>
          <p:cNvPr id="13" name="Text 3"/>
          <p:cNvSpPr/>
          <p:nvPr/>
        </p:nvSpPr>
        <p:spPr>
          <a:xfrm>
            <a:off x="996696" y="3694176"/>
            <a:ext cx="173736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2320" dirty="0">
                <a:solidFill>
                  <a:srgbClr val="050505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3</a:t>
            </a:r>
            <a:endParaRPr lang="en-US" sz="2320" dirty="0"/>
          </a:p>
        </p:txBody>
      </p:sp>
      <p:sp>
        <p:nvSpPr>
          <p:cNvPr id="14" name="Text 4"/>
          <p:cNvSpPr/>
          <p:nvPr/>
        </p:nvSpPr>
        <p:spPr>
          <a:xfrm>
            <a:off x="1609344" y="3703320"/>
            <a:ext cx="5550408" cy="8869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DBDBDB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Delays in shipping, especially from merchant-fulfilled orders, are leading to poor customer experience.</a:t>
            </a:r>
            <a:endParaRPr lang="en-US" sz="1850" dirty="0"/>
          </a:p>
        </p:txBody>
      </p:sp>
      <p:sp>
        <p:nvSpPr>
          <p:cNvPr id="15" name="Text 5"/>
          <p:cNvSpPr/>
          <p:nvPr/>
        </p:nvSpPr>
        <p:spPr>
          <a:xfrm>
            <a:off x="996696" y="5175504"/>
            <a:ext cx="173736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2320" dirty="0">
                <a:solidFill>
                  <a:srgbClr val="050505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5</a:t>
            </a:r>
            <a:endParaRPr lang="en-US" sz="2320" dirty="0"/>
          </a:p>
        </p:txBody>
      </p:sp>
      <p:sp>
        <p:nvSpPr>
          <p:cNvPr id="16" name="Text 6"/>
          <p:cNvSpPr/>
          <p:nvPr/>
        </p:nvSpPr>
        <p:spPr>
          <a:xfrm>
            <a:off x="1609344" y="5184648"/>
            <a:ext cx="5550408" cy="8869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DBDBDB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Stockouts or overstocking of certain products affects both customer satisfaction and operational costs.</a:t>
            </a:r>
            <a:endParaRPr lang="en-US" sz="1850" dirty="0"/>
          </a:p>
        </p:txBody>
      </p:sp>
      <p:sp>
        <p:nvSpPr>
          <p:cNvPr id="17" name="Text 7"/>
          <p:cNvSpPr/>
          <p:nvPr/>
        </p:nvSpPr>
        <p:spPr>
          <a:xfrm>
            <a:off x="7635240" y="1929384"/>
            <a:ext cx="173736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2320" dirty="0">
                <a:solidFill>
                  <a:srgbClr val="050505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2</a:t>
            </a:r>
            <a:endParaRPr lang="en-US" sz="2320" dirty="0"/>
          </a:p>
        </p:txBody>
      </p:sp>
      <p:sp>
        <p:nvSpPr>
          <p:cNvPr id="18" name="Text 8"/>
          <p:cNvSpPr/>
          <p:nvPr/>
        </p:nvSpPr>
        <p:spPr>
          <a:xfrm>
            <a:off x="8247888" y="1938528"/>
            <a:ext cx="5550408" cy="11887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DBDBDB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A significant portion of orders are cancelled or returned, indicating potential issues in product quality, customer expectations, or delivery experience.</a:t>
            </a:r>
            <a:endParaRPr lang="en-US" sz="1850" dirty="0"/>
          </a:p>
        </p:txBody>
      </p:sp>
      <p:sp>
        <p:nvSpPr>
          <p:cNvPr id="19" name="Text 9"/>
          <p:cNvSpPr/>
          <p:nvPr/>
        </p:nvSpPr>
        <p:spPr>
          <a:xfrm>
            <a:off x="7635240" y="3694176"/>
            <a:ext cx="173736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2320" dirty="0">
                <a:solidFill>
                  <a:srgbClr val="050505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4</a:t>
            </a:r>
            <a:endParaRPr lang="en-US" sz="2320" dirty="0"/>
          </a:p>
        </p:txBody>
      </p:sp>
      <p:sp>
        <p:nvSpPr>
          <p:cNvPr id="20" name="Text 10"/>
          <p:cNvSpPr/>
          <p:nvPr/>
        </p:nvSpPr>
        <p:spPr>
          <a:xfrm>
            <a:off x="8247888" y="3703320"/>
            <a:ext cx="5550408" cy="8869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DBDBDB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The company lacks detailed insight into customer segments, regional performance, and retention behavior.</a:t>
            </a:r>
            <a:endParaRPr lang="en-US" sz="1850" dirty="0"/>
          </a:p>
        </p:txBody>
      </p:sp>
      <p:sp>
        <p:nvSpPr>
          <p:cNvPr id="21" name="Text 11"/>
          <p:cNvSpPr/>
          <p:nvPr/>
        </p:nvSpPr>
        <p:spPr>
          <a:xfrm>
            <a:off x="7635240" y="5175504"/>
            <a:ext cx="173736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2320" dirty="0">
                <a:solidFill>
                  <a:srgbClr val="050505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6</a:t>
            </a:r>
            <a:endParaRPr lang="en-US" sz="2320" dirty="0"/>
          </a:p>
        </p:txBody>
      </p:sp>
      <p:sp>
        <p:nvSpPr>
          <p:cNvPr id="22" name="Text 12"/>
          <p:cNvSpPr/>
          <p:nvPr/>
        </p:nvSpPr>
        <p:spPr>
          <a:xfrm>
            <a:off x="8247888" y="5184648"/>
            <a:ext cx="5550408" cy="17739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DBDBDB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The business needs to harness data analytics to understand these challenges, uncover patterns, and implement targeted improvements across finance, logistics, product management, and customer experience.</a:t>
            </a:r>
            <a:endParaRPr lang="en-US" sz="18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1070762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1070762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248" y="1673352"/>
            <a:ext cx="2569464" cy="950976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8144" y="1673352"/>
            <a:ext cx="2569464" cy="950976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248" y="5303520"/>
            <a:ext cx="2569464" cy="950976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5040" y="1673352"/>
            <a:ext cx="2569464" cy="950976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8144" y="5303520"/>
            <a:ext cx="2569464" cy="950976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5040" y="5303520"/>
            <a:ext cx="2569464" cy="950976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1936" y="1673352"/>
            <a:ext cx="2569464" cy="950976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1936" y="5303520"/>
            <a:ext cx="2569464" cy="950976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28832" y="1673352"/>
            <a:ext cx="2569464" cy="950976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28832" y="5303520"/>
            <a:ext cx="2569464" cy="950976"/>
          </a:xfrm>
          <a:prstGeom prst="rect">
            <a:avLst/>
          </a:prstGeom>
        </p:spPr>
      </p:pic>
      <p:sp>
        <p:nvSpPr>
          <p:cNvPr id="14" name="Text 0"/>
          <p:cNvSpPr/>
          <p:nvPr/>
        </p:nvSpPr>
        <p:spPr>
          <a:xfrm>
            <a:off x="832104" y="649224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dirty="0">
                <a:solidFill>
                  <a:srgbClr val="77D8F2"/>
                </a:solidFill>
                <a:latin typeface="Alibaba-PuHuiTi" pitchFamily="34" charset="0"/>
                <a:ea typeface="Alibaba-PuHuiTi" pitchFamily="34" charset="-122"/>
                <a:cs typeface="Alibaba-PuHuiTi" pitchFamily="34" charset="-120"/>
              </a:rPr>
              <a:t>Solution</a:t>
            </a:r>
            <a:endParaRPr lang="en-US" sz="4640" dirty="0"/>
          </a:p>
        </p:txBody>
      </p:sp>
      <p:sp>
        <p:nvSpPr>
          <p:cNvPr id="15" name="Text 1"/>
          <p:cNvSpPr/>
          <p:nvPr/>
        </p:nvSpPr>
        <p:spPr>
          <a:xfrm>
            <a:off x="2039112" y="1929384"/>
            <a:ext cx="173736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2320" dirty="0">
                <a:solidFill>
                  <a:srgbClr val="050505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1</a:t>
            </a:r>
            <a:endParaRPr lang="en-US" sz="2320" dirty="0"/>
          </a:p>
        </p:txBody>
      </p:sp>
      <p:sp>
        <p:nvSpPr>
          <p:cNvPr id="16" name="Text 2"/>
          <p:cNvSpPr/>
          <p:nvPr/>
        </p:nvSpPr>
        <p:spPr>
          <a:xfrm>
            <a:off x="1078992" y="2971800"/>
            <a:ext cx="2103120" cy="206654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2320"/>
              </a:lnSpc>
              <a:buNone/>
            </a:pPr>
            <a:r>
              <a:rPr lang="en-US" sz="1850" dirty="0">
                <a:solidFill>
                  <a:srgbClr val="DBDBDB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Identify high-sales months from revenue trend analysis and plan promotions accordingly.</a:t>
            </a:r>
            <a:endParaRPr lang="en-US" sz="1850" dirty="0"/>
          </a:p>
        </p:txBody>
      </p:sp>
      <p:sp>
        <p:nvSpPr>
          <p:cNvPr id="17" name="Text 3"/>
          <p:cNvSpPr/>
          <p:nvPr/>
        </p:nvSpPr>
        <p:spPr>
          <a:xfrm>
            <a:off x="3675888" y="2971800"/>
            <a:ext cx="2103120" cy="148132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2320"/>
              </a:lnSpc>
              <a:buNone/>
            </a:pPr>
            <a:r>
              <a:rPr lang="en-US" sz="1850" dirty="0">
                <a:solidFill>
                  <a:srgbClr val="DBDBDB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Use the data to identify products or SKUs with high return/cancellation rates.</a:t>
            </a:r>
            <a:endParaRPr lang="en-US" sz="1850" dirty="0"/>
          </a:p>
        </p:txBody>
      </p:sp>
      <p:sp>
        <p:nvSpPr>
          <p:cNvPr id="18" name="Text 4"/>
          <p:cNvSpPr/>
          <p:nvPr/>
        </p:nvSpPr>
        <p:spPr>
          <a:xfrm>
            <a:off x="4636008" y="1929384"/>
            <a:ext cx="173736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2320" dirty="0">
                <a:solidFill>
                  <a:srgbClr val="050505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2</a:t>
            </a:r>
            <a:endParaRPr lang="en-US" sz="2320" dirty="0"/>
          </a:p>
        </p:txBody>
      </p:sp>
      <p:sp>
        <p:nvSpPr>
          <p:cNvPr id="19" name="Text 5"/>
          <p:cNvSpPr/>
          <p:nvPr/>
        </p:nvSpPr>
        <p:spPr>
          <a:xfrm>
            <a:off x="2039112" y="5550408"/>
            <a:ext cx="173736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2320" dirty="0">
                <a:solidFill>
                  <a:srgbClr val="050505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6</a:t>
            </a:r>
            <a:endParaRPr lang="en-US" sz="2320" dirty="0"/>
          </a:p>
        </p:txBody>
      </p:sp>
      <p:sp>
        <p:nvSpPr>
          <p:cNvPr id="20" name="Text 6"/>
          <p:cNvSpPr/>
          <p:nvPr/>
        </p:nvSpPr>
        <p:spPr>
          <a:xfrm>
            <a:off x="1078992" y="6592824"/>
            <a:ext cx="2103120" cy="266090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2320"/>
              </a:lnSpc>
              <a:buNone/>
            </a:pPr>
            <a:r>
              <a:rPr lang="en-US" sz="1850" dirty="0">
                <a:solidFill>
                  <a:srgbClr val="DBDBDB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First, I have used Python based on an Excel sheet to perform EDA to clean the data and get accurate results, which I have performed in Google Colab.</a:t>
            </a:r>
            <a:endParaRPr lang="en-US" sz="1850" dirty="0"/>
          </a:p>
        </p:txBody>
      </p:sp>
      <p:sp>
        <p:nvSpPr>
          <p:cNvPr id="21" name="Text 7"/>
          <p:cNvSpPr/>
          <p:nvPr/>
        </p:nvSpPr>
        <p:spPr>
          <a:xfrm>
            <a:off x="6272784" y="2971800"/>
            <a:ext cx="2103120" cy="17739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2320"/>
              </a:lnSpc>
              <a:buNone/>
            </a:pPr>
            <a:r>
              <a:rPr lang="en-US" sz="1850" dirty="0">
                <a:solidFill>
                  <a:srgbClr val="DBDBDB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Encourage migration to Amazon FBA or Easy Ship for better delivery success rates.</a:t>
            </a:r>
            <a:endParaRPr lang="en-US" sz="1850" dirty="0"/>
          </a:p>
        </p:txBody>
      </p:sp>
      <p:sp>
        <p:nvSpPr>
          <p:cNvPr id="22" name="Text 8"/>
          <p:cNvSpPr/>
          <p:nvPr/>
        </p:nvSpPr>
        <p:spPr>
          <a:xfrm>
            <a:off x="4636008" y="5550408"/>
            <a:ext cx="173736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2320" dirty="0">
                <a:solidFill>
                  <a:srgbClr val="050505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7</a:t>
            </a:r>
            <a:endParaRPr lang="en-US" sz="2320" dirty="0"/>
          </a:p>
        </p:txBody>
      </p:sp>
      <p:sp>
        <p:nvSpPr>
          <p:cNvPr id="23" name="Text 9"/>
          <p:cNvSpPr/>
          <p:nvPr/>
        </p:nvSpPr>
        <p:spPr>
          <a:xfrm>
            <a:off x="7232904" y="1929384"/>
            <a:ext cx="173736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2320" dirty="0">
                <a:solidFill>
                  <a:srgbClr val="050505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3</a:t>
            </a:r>
            <a:endParaRPr lang="en-US" sz="2320" dirty="0"/>
          </a:p>
        </p:txBody>
      </p:sp>
      <p:sp>
        <p:nvSpPr>
          <p:cNvPr id="24" name="Text 10"/>
          <p:cNvSpPr/>
          <p:nvPr/>
        </p:nvSpPr>
        <p:spPr>
          <a:xfrm>
            <a:off x="3675888" y="6592824"/>
            <a:ext cx="2103120" cy="29535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2320"/>
              </a:lnSpc>
              <a:buNone/>
            </a:pPr>
            <a:r>
              <a:rPr lang="en-US" sz="1850" dirty="0">
                <a:solidFill>
                  <a:srgbClr val="DBDBDB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Based on that, I have performed Power BI based on the same Excel sheet to get the dashboard of the project with the same values as per the Google Colab.</a:t>
            </a:r>
            <a:endParaRPr lang="en-US" sz="1850" dirty="0"/>
          </a:p>
        </p:txBody>
      </p:sp>
      <p:sp>
        <p:nvSpPr>
          <p:cNvPr id="25" name="Text 11"/>
          <p:cNvSpPr/>
          <p:nvPr/>
        </p:nvSpPr>
        <p:spPr>
          <a:xfrm>
            <a:off x="6272784" y="6592824"/>
            <a:ext cx="2103120" cy="236829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2320"/>
              </a:lnSpc>
              <a:buNone/>
            </a:pPr>
            <a:r>
              <a:rPr lang="en-US" sz="1850" dirty="0">
                <a:solidFill>
                  <a:srgbClr val="DBDBDB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A live Power BI dashboard has been created to monitor the KPIs like revenue, AOV, cancellation rate, and fulfillment lag continuously.</a:t>
            </a:r>
            <a:endParaRPr lang="en-US" sz="1850" dirty="0"/>
          </a:p>
        </p:txBody>
      </p:sp>
      <p:sp>
        <p:nvSpPr>
          <p:cNvPr id="26" name="Text 12"/>
          <p:cNvSpPr/>
          <p:nvPr/>
        </p:nvSpPr>
        <p:spPr>
          <a:xfrm>
            <a:off x="7232904" y="5550408"/>
            <a:ext cx="173736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2320" dirty="0">
                <a:solidFill>
                  <a:srgbClr val="050505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8</a:t>
            </a:r>
            <a:endParaRPr lang="en-US" sz="2320" dirty="0"/>
          </a:p>
        </p:txBody>
      </p:sp>
      <p:sp>
        <p:nvSpPr>
          <p:cNvPr id="27" name="Text 13"/>
          <p:cNvSpPr/>
          <p:nvPr/>
        </p:nvSpPr>
        <p:spPr>
          <a:xfrm>
            <a:off x="8869680" y="2971800"/>
            <a:ext cx="2103120" cy="17739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2320"/>
              </a:lnSpc>
              <a:buNone/>
            </a:pPr>
            <a:r>
              <a:rPr lang="en-US" sz="1850" dirty="0">
                <a:solidFill>
                  <a:srgbClr val="DBDBDB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Use average quantity ordered and sales trends by category/size to plan inventory replenishment.</a:t>
            </a:r>
            <a:endParaRPr lang="en-US" sz="1850" dirty="0"/>
          </a:p>
        </p:txBody>
      </p:sp>
      <p:sp>
        <p:nvSpPr>
          <p:cNvPr id="28" name="Text 14"/>
          <p:cNvSpPr/>
          <p:nvPr/>
        </p:nvSpPr>
        <p:spPr>
          <a:xfrm>
            <a:off x="9829800" y="1929384"/>
            <a:ext cx="173736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2320" dirty="0">
                <a:solidFill>
                  <a:srgbClr val="050505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4</a:t>
            </a:r>
            <a:endParaRPr lang="en-US" sz="2320" dirty="0"/>
          </a:p>
        </p:txBody>
      </p:sp>
      <p:sp>
        <p:nvSpPr>
          <p:cNvPr id="29" name="Text 15"/>
          <p:cNvSpPr/>
          <p:nvPr/>
        </p:nvSpPr>
        <p:spPr>
          <a:xfrm>
            <a:off x="8869680" y="6592824"/>
            <a:ext cx="2103120" cy="148132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2320"/>
              </a:lnSpc>
              <a:buNone/>
            </a:pPr>
            <a:r>
              <a:rPr lang="en-US" sz="1850" dirty="0">
                <a:solidFill>
                  <a:srgbClr val="DBDBDB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The automated alerts have been set up when the KPIs fall below the threshold.</a:t>
            </a:r>
            <a:endParaRPr lang="en-US" sz="1850" dirty="0"/>
          </a:p>
        </p:txBody>
      </p:sp>
      <p:sp>
        <p:nvSpPr>
          <p:cNvPr id="30" name="Text 16"/>
          <p:cNvSpPr/>
          <p:nvPr/>
        </p:nvSpPr>
        <p:spPr>
          <a:xfrm>
            <a:off x="9829800" y="5550408"/>
            <a:ext cx="173736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2320" dirty="0">
                <a:solidFill>
                  <a:srgbClr val="050505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9</a:t>
            </a:r>
            <a:endParaRPr lang="en-US" sz="2320" dirty="0"/>
          </a:p>
        </p:txBody>
      </p:sp>
      <p:sp>
        <p:nvSpPr>
          <p:cNvPr id="31" name="Text 17"/>
          <p:cNvSpPr/>
          <p:nvPr/>
        </p:nvSpPr>
        <p:spPr>
          <a:xfrm>
            <a:off x="11466576" y="2971800"/>
            <a:ext cx="2103120" cy="148132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2320"/>
              </a:lnSpc>
              <a:buNone/>
            </a:pPr>
            <a:r>
              <a:rPr lang="en-US" sz="1850" dirty="0">
                <a:solidFill>
                  <a:srgbClr val="DBDBDB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Segment customer orders using the B2B field in the dataset.</a:t>
            </a:r>
            <a:endParaRPr lang="en-US" sz="1850" dirty="0"/>
          </a:p>
        </p:txBody>
      </p:sp>
      <p:sp>
        <p:nvSpPr>
          <p:cNvPr id="32" name="Text 18"/>
          <p:cNvSpPr/>
          <p:nvPr/>
        </p:nvSpPr>
        <p:spPr>
          <a:xfrm>
            <a:off x="12426696" y="1929384"/>
            <a:ext cx="173736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2320" dirty="0">
                <a:solidFill>
                  <a:srgbClr val="050505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5</a:t>
            </a:r>
            <a:endParaRPr lang="en-US" sz="2320" dirty="0"/>
          </a:p>
        </p:txBody>
      </p:sp>
      <p:sp>
        <p:nvSpPr>
          <p:cNvPr id="33" name="Text 19"/>
          <p:cNvSpPr/>
          <p:nvPr/>
        </p:nvSpPr>
        <p:spPr>
          <a:xfrm>
            <a:off x="11466576" y="6592824"/>
            <a:ext cx="2103120" cy="148132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2320"/>
              </a:lnSpc>
              <a:buNone/>
            </a:pPr>
            <a:r>
              <a:rPr lang="en-US" sz="1850" dirty="0">
                <a:solidFill>
                  <a:srgbClr val="DBDBDB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The historical data has been used for predictive insights.</a:t>
            </a:r>
            <a:endParaRPr lang="en-US" sz="1850" dirty="0"/>
          </a:p>
        </p:txBody>
      </p:sp>
      <p:sp>
        <p:nvSpPr>
          <p:cNvPr id="34" name="Text 20"/>
          <p:cNvSpPr/>
          <p:nvPr/>
        </p:nvSpPr>
        <p:spPr>
          <a:xfrm>
            <a:off x="12344400" y="5550408"/>
            <a:ext cx="347472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2320" dirty="0">
                <a:solidFill>
                  <a:srgbClr val="050505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10</a:t>
            </a:r>
            <a:endParaRPr lang="en-US" sz="232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7219" y="1389888"/>
            <a:ext cx="11678475" cy="6483022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32104" y="649224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dirty="0">
                <a:solidFill>
                  <a:srgbClr val="77D8F2"/>
                </a:solidFill>
                <a:latin typeface="Alibaba-PuHuiTi" pitchFamily="34" charset="0"/>
                <a:ea typeface="Alibaba-PuHuiTi" pitchFamily="34" charset="-122"/>
                <a:cs typeface="Alibaba-PuHuiTi" pitchFamily="34" charset="-120"/>
              </a:rPr>
              <a:t>Dashboard</a:t>
            </a:r>
            <a:endParaRPr lang="en-US" sz="464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9619488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1516"/>
            <a:ext cx="14630400" cy="9619488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32104" y="649224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dirty="0">
                <a:solidFill>
                  <a:srgbClr val="77D8F2"/>
                </a:solidFill>
                <a:latin typeface="Alibaba-PuHuiTi" pitchFamily="34" charset="0"/>
                <a:ea typeface="Alibaba-PuHuiTi" pitchFamily="34" charset="-122"/>
                <a:cs typeface="Alibaba-PuHuiTi" pitchFamily="34" charset="-120"/>
              </a:rPr>
              <a:t>Different DAX Formulas</a:t>
            </a:r>
            <a:endParaRPr lang="en-US" sz="4640" dirty="0"/>
          </a:p>
        </p:txBody>
      </p:sp>
      <p:sp>
        <p:nvSpPr>
          <p:cNvPr id="5" name="Text 1"/>
          <p:cNvSpPr/>
          <p:nvPr/>
        </p:nvSpPr>
        <p:spPr>
          <a:xfrm>
            <a:off x="1078992" y="1792224"/>
            <a:ext cx="1248156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DBDBDB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TotalRevenue = SUM('sales_dataset[1]'[Cleaned_Amount])</a:t>
            </a:r>
            <a:endParaRPr lang="en-US" sz="1850" dirty="0"/>
          </a:p>
        </p:txBody>
      </p:sp>
      <p:sp>
        <p:nvSpPr>
          <p:cNvPr id="6" name="Text 2"/>
          <p:cNvSpPr/>
          <p:nvPr/>
        </p:nvSpPr>
        <p:spPr>
          <a:xfrm>
            <a:off x="1078992" y="2350008"/>
            <a:ext cx="12481560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DBDBDB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AverageOrderValue = DIVIDE(SUM('sales_dataset[1]'[Cleaned_Amount]), DISTINCTCOUNT('sales_dataset[1]'[Order ID]))</a:t>
            </a:r>
            <a:endParaRPr lang="en-US" sz="1850" dirty="0"/>
          </a:p>
        </p:txBody>
      </p:sp>
      <p:sp>
        <p:nvSpPr>
          <p:cNvPr id="7" name="Text 3"/>
          <p:cNvSpPr/>
          <p:nvPr/>
        </p:nvSpPr>
        <p:spPr>
          <a:xfrm>
            <a:off x="1078992" y="3209544"/>
            <a:ext cx="1248156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DBDBDB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TotalOrders = DISTINCTCOUNT('sales_dataset[1]'[Order ID])</a:t>
            </a:r>
            <a:endParaRPr lang="en-US" sz="1850" dirty="0"/>
          </a:p>
        </p:txBody>
      </p:sp>
      <p:sp>
        <p:nvSpPr>
          <p:cNvPr id="8" name="Text 4"/>
          <p:cNvSpPr/>
          <p:nvPr/>
        </p:nvSpPr>
        <p:spPr>
          <a:xfrm>
            <a:off x="1078992" y="3767328"/>
            <a:ext cx="1248156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DBDBDB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CancelledOrders = CALCULATE(COUNTROWS('sales_dataset[1]), 'sales_dataset[1]'[Status] = "Cancelled")</a:t>
            </a:r>
            <a:endParaRPr lang="en-US" sz="1850" dirty="0"/>
          </a:p>
        </p:txBody>
      </p:sp>
      <p:sp>
        <p:nvSpPr>
          <p:cNvPr id="9" name="Text 5"/>
          <p:cNvSpPr/>
          <p:nvPr/>
        </p:nvSpPr>
        <p:spPr>
          <a:xfrm>
            <a:off x="1078992" y="4325112"/>
            <a:ext cx="12481560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DBDBDB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CancellationRate = DIVIDE(CALCULATE(COUNTROWS('sales_dataset[1]), 'sales_dataset[1]'[Status] = "Cancelled"), COUNTROWS('sales_dataset[1]))</a:t>
            </a:r>
            <a:endParaRPr lang="en-US" sz="1850" dirty="0"/>
          </a:p>
        </p:txBody>
      </p:sp>
      <p:sp>
        <p:nvSpPr>
          <p:cNvPr id="10" name="Text 6"/>
          <p:cNvSpPr/>
          <p:nvPr/>
        </p:nvSpPr>
        <p:spPr>
          <a:xfrm>
            <a:off x="1078992" y="5184648"/>
            <a:ext cx="12481560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DBDBDB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DayTable = DATATABLE("DayName", STRING, "DayNum", INTEGER, {{"Sunday", 1}, {"Monday", 2}, {"Tuesday", 3}, {"Wednesday", 4}, {"Thursday", 5}, {"Friday", 6}, {"Saturday", 7}})</a:t>
            </a:r>
            <a:endParaRPr lang="en-US" sz="1850" dirty="0"/>
          </a:p>
        </p:txBody>
      </p:sp>
      <p:sp>
        <p:nvSpPr>
          <p:cNvPr id="11" name="Text 7"/>
          <p:cNvSpPr/>
          <p:nvPr/>
        </p:nvSpPr>
        <p:spPr>
          <a:xfrm>
            <a:off x="1078992" y="6035040"/>
            <a:ext cx="1248156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DBDBDB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Cleaned_Amount = IF(SEARCH("Cancelled", [Status], 1, 0) &gt; 0, 0, [Amount])</a:t>
            </a:r>
            <a:endParaRPr lang="en-US" sz="1850" dirty="0"/>
          </a:p>
        </p:txBody>
      </p:sp>
      <p:sp>
        <p:nvSpPr>
          <p:cNvPr id="12" name="Text 8"/>
          <p:cNvSpPr/>
          <p:nvPr/>
        </p:nvSpPr>
        <p:spPr>
          <a:xfrm>
            <a:off x="1078992" y="6601968"/>
            <a:ext cx="1248156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DBDBDB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DayName = FORMAT('sales_dataset[1]'[Date], "dddd")</a:t>
            </a:r>
            <a:endParaRPr lang="en-US" sz="1850" dirty="0"/>
          </a:p>
        </p:txBody>
      </p:sp>
      <p:sp>
        <p:nvSpPr>
          <p:cNvPr id="13" name="Text 9"/>
          <p:cNvSpPr/>
          <p:nvPr/>
        </p:nvSpPr>
        <p:spPr>
          <a:xfrm>
            <a:off x="1078992" y="7159752"/>
            <a:ext cx="1248156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DBDBDB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DayNum = WEEKDAY('sales_dataset[1]'[Date], 1)</a:t>
            </a:r>
            <a:endParaRPr lang="en-US" sz="1850" dirty="0"/>
          </a:p>
        </p:txBody>
      </p:sp>
      <p:sp>
        <p:nvSpPr>
          <p:cNvPr id="14" name="Text 10"/>
          <p:cNvSpPr/>
          <p:nvPr/>
        </p:nvSpPr>
        <p:spPr>
          <a:xfrm>
            <a:off x="1078992" y="7717536"/>
            <a:ext cx="1248156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DBDBDB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MonthName = FORMAT('sales_dataset[1]'[Date], "MMMM")</a:t>
            </a:r>
            <a:endParaRPr lang="en-US" sz="1850" dirty="0"/>
          </a:p>
        </p:txBody>
      </p:sp>
      <p:sp>
        <p:nvSpPr>
          <p:cNvPr id="15" name="Text 11"/>
          <p:cNvSpPr/>
          <p:nvPr/>
        </p:nvSpPr>
        <p:spPr>
          <a:xfrm>
            <a:off x="1078992" y="8284464"/>
            <a:ext cx="1248156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DBDBDB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MonthNum = MONTH('sales_dataset[1]'[Date])</a:t>
            </a:r>
            <a:endParaRPr lang="en-US" sz="18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906170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906170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104" y="1892808"/>
            <a:ext cx="502920" cy="50292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104" y="3072384"/>
            <a:ext cx="502920" cy="50292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104" y="4251960"/>
            <a:ext cx="502920" cy="50292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104" y="5431536"/>
            <a:ext cx="502920" cy="50292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104" y="6903720"/>
            <a:ext cx="502920" cy="50292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0648" y="1892808"/>
            <a:ext cx="502920" cy="50292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0648" y="3072384"/>
            <a:ext cx="502920" cy="50292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0648" y="4251960"/>
            <a:ext cx="502920" cy="50292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0648" y="5431536"/>
            <a:ext cx="502920" cy="50292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0648" y="6903720"/>
            <a:ext cx="502920" cy="502920"/>
          </a:xfrm>
          <a:prstGeom prst="rect">
            <a:avLst/>
          </a:prstGeom>
        </p:spPr>
      </p:pic>
      <p:sp>
        <p:nvSpPr>
          <p:cNvPr id="14" name="Text 0"/>
          <p:cNvSpPr/>
          <p:nvPr/>
        </p:nvSpPr>
        <p:spPr>
          <a:xfrm>
            <a:off x="832104" y="649224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dirty="0">
                <a:solidFill>
                  <a:srgbClr val="77D8F2"/>
                </a:solidFill>
                <a:latin typeface="Alibaba-PuHuiTi" pitchFamily="34" charset="0"/>
                <a:ea typeface="Alibaba-PuHuiTi" pitchFamily="34" charset="-122"/>
                <a:cs typeface="Alibaba-PuHuiTi" pitchFamily="34" charset="-120"/>
              </a:rPr>
              <a:t>Different KPI Cards</a:t>
            </a:r>
            <a:endParaRPr lang="en-US" sz="4640" dirty="0"/>
          </a:p>
        </p:txBody>
      </p:sp>
      <p:sp>
        <p:nvSpPr>
          <p:cNvPr id="15" name="Text 1"/>
          <p:cNvSpPr/>
          <p:nvPr/>
        </p:nvSpPr>
        <p:spPr>
          <a:xfrm>
            <a:off x="996696" y="1929384"/>
            <a:ext cx="173736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2320" dirty="0">
                <a:solidFill>
                  <a:srgbClr val="050505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1</a:t>
            </a:r>
            <a:endParaRPr lang="en-US" sz="2320" dirty="0"/>
          </a:p>
        </p:txBody>
      </p:sp>
      <p:sp>
        <p:nvSpPr>
          <p:cNvPr id="16" name="Text 2"/>
          <p:cNvSpPr/>
          <p:nvPr/>
        </p:nvSpPr>
        <p:spPr>
          <a:xfrm>
            <a:off x="1609344" y="1938528"/>
            <a:ext cx="5550408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DBDBDB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TotalRevenue indicates the total sales amount generated over the entire period analyzed.</a:t>
            </a:r>
            <a:endParaRPr lang="en-US" sz="1850" dirty="0"/>
          </a:p>
        </p:txBody>
      </p:sp>
      <p:sp>
        <p:nvSpPr>
          <p:cNvPr id="17" name="Text 3"/>
          <p:cNvSpPr/>
          <p:nvPr/>
        </p:nvSpPr>
        <p:spPr>
          <a:xfrm>
            <a:off x="996696" y="3108960"/>
            <a:ext cx="173736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2320" dirty="0">
                <a:solidFill>
                  <a:srgbClr val="050505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3</a:t>
            </a:r>
            <a:endParaRPr lang="en-US" sz="2320" dirty="0"/>
          </a:p>
        </p:txBody>
      </p:sp>
      <p:sp>
        <p:nvSpPr>
          <p:cNvPr id="18" name="Text 4"/>
          <p:cNvSpPr/>
          <p:nvPr/>
        </p:nvSpPr>
        <p:spPr>
          <a:xfrm>
            <a:off x="1609344" y="3118104"/>
            <a:ext cx="5550408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DBDBDB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TotalOrders represents the total number of orders placed.</a:t>
            </a:r>
            <a:endParaRPr lang="en-US" sz="1850" dirty="0"/>
          </a:p>
        </p:txBody>
      </p:sp>
      <p:sp>
        <p:nvSpPr>
          <p:cNvPr id="19" name="Text 5"/>
          <p:cNvSpPr/>
          <p:nvPr/>
        </p:nvSpPr>
        <p:spPr>
          <a:xfrm>
            <a:off x="996696" y="4288536"/>
            <a:ext cx="173736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2320" dirty="0">
                <a:solidFill>
                  <a:srgbClr val="050505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5</a:t>
            </a:r>
            <a:endParaRPr lang="en-US" sz="2320" dirty="0"/>
          </a:p>
        </p:txBody>
      </p:sp>
      <p:sp>
        <p:nvSpPr>
          <p:cNvPr id="20" name="Text 6"/>
          <p:cNvSpPr/>
          <p:nvPr/>
        </p:nvSpPr>
        <p:spPr>
          <a:xfrm>
            <a:off x="1609344" y="4297680"/>
            <a:ext cx="5550408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DBDBDB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CancellationRate describes that 14 out of every 100 orders were cancelled.</a:t>
            </a:r>
            <a:endParaRPr lang="en-US" sz="1850" dirty="0"/>
          </a:p>
        </p:txBody>
      </p:sp>
      <p:sp>
        <p:nvSpPr>
          <p:cNvPr id="21" name="Text 7"/>
          <p:cNvSpPr/>
          <p:nvPr/>
        </p:nvSpPr>
        <p:spPr>
          <a:xfrm>
            <a:off x="996696" y="5468112"/>
            <a:ext cx="173736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2320" dirty="0">
                <a:solidFill>
                  <a:srgbClr val="050505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7</a:t>
            </a:r>
            <a:endParaRPr lang="en-US" sz="2320" dirty="0"/>
          </a:p>
        </p:txBody>
      </p:sp>
      <p:sp>
        <p:nvSpPr>
          <p:cNvPr id="22" name="Text 8"/>
          <p:cNvSpPr/>
          <p:nvPr/>
        </p:nvSpPr>
        <p:spPr>
          <a:xfrm>
            <a:off x="1609344" y="5477256"/>
            <a:ext cx="5550408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DBDBDB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The company generated 71.65 million rupees in revenue from over 120,000 orders.</a:t>
            </a:r>
            <a:endParaRPr lang="en-US" sz="1850" dirty="0"/>
          </a:p>
        </p:txBody>
      </p:sp>
      <p:sp>
        <p:nvSpPr>
          <p:cNvPr id="23" name="Text 9"/>
          <p:cNvSpPr/>
          <p:nvPr/>
        </p:nvSpPr>
        <p:spPr>
          <a:xfrm>
            <a:off x="996696" y="6940296"/>
            <a:ext cx="173736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2320" dirty="0">
                <a:solidFill>
                  <a:srgbClr val="050505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9</a:t>
            </a:r>
            <a:endParaRPr lang="en-US" sz="2320" dirty="0"/>
          </a:p>
        </p:txBody>
      </p:sp>
      <p:sp>
        <p:nvSpPr>
          <p:cNvPr id="24" name="Text 10"/>
          <p:cNvSpPr/>
          <p:nvPr/>
        </p:nvSpPr>
        <p:spPr>
          <a:xfrm>
            <a:off x="1609344" y="6949440"/>
            <a:ext cx="5550408" cy="11887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DBDBDB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However, 14.22% of orders were cancelled - that’s more than 18,000 orders - signaling a potential problem in either logistics or customer expectations.</a:t>
            </a:r>
            <a:endParaRPr lang="en-US" sz="1850" dirty="0"/>
          </a:p>
        </p:txBody>
      </p:sp>
      <p:sp>
        <p:nvSpPr>
          <p:cNvPr id="25" name="Text 11"/>
          <p:cNvSpPr/>
          <p:nvPr/>
        </p:nvSpPr>
        <p:spPr>
          <a:xfrm>
            <a:off x="7635240" y="1929384"/>
            <a:ext cx="173736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2320" dirty="0">
                <a:solidFill>
                  <a:srgbClr val="050505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2</a:t>
            </a:r>
            <a:endParaRPr lang="en-US" sz="2320" dirty="0"/>
          </a:p>
        </p:txBody>
      </p:sp>
      <p:sp>
        <p:nvSpPr>
          <p:cNvPr id="26" name="Text 12"/>
          <p:cNvSpPr/>
          <p:nvPr/>
        </p:nvSpPr>
        <p:spPr>
          <a:xfrm>
            <a:off x="7635240" y="3108960"/>
            <a:ext cx="173736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2320" dirty="0">
                <a:solidFill>
                  <a:srgbClr val="050505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4</a:t>
            </a:r>
            <a:endParaRPr lang="en-US" sz="2320" dirty="0"/>
          </a:p>
        </p:txBody>
      </p:sp>
      <p:sp>
        <p:nvSpPr>
          <p:cNvPr id="27" name="Text 13"/>
          <p:cNvSpPr/>
          <p:nvPr/>
        </p:nvSpPr>
        <p:spPr>
          <a:xfrm>
            <a:off x="8247888" y="1938528"/>
            <a:ext cx="5550408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DBDBDB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AverageOrderValue is calculated as total revenue divided by the total number of orders.</a:t>
            </a:r>
            <a:endParaRPr lang="en-US" sz="1850" dirty="0"/>
          </a:p>
        </p:txBody>
      </p:sp>
      <p:sp>
        <p:nvSpPr>
          <p:cNvPr id="28" name="Text 14"/>
          <p:cNvSpPr/>
          <p:nvPr/>
        </p:nvSpPr>
        <p:spPr>
          <a:xfrm>
            <a:off x="7635240" y="4288536"/>
            <a:ext cx="173736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2320" dirty="0">
                <a:solidFill>
                  <a:srgbClr val="050505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6</a:t>
            </a:r>
            <a:endParaRPr lang="en-US" sz="2320" dirty="0"/>
          </a:p>
        </p:txBody>
      </p:sp>
      <p:sp>
        <p:nvSpPr>
          <p:cNvPr id="29" name="Text 15"/>
          <p:cNvSpPr/>
          <p:nvPr/>
        </p:nvSpPr>
        <p:spPr>
          <a:xfrm>
            <a:off x="8247888" y="3118104"/>
            <a:ext cx="5550408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DBDBDB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CancelledOrders indicates that a total of 18,340 orders were cancelled.</a:t>
            </a:r>
            <a:endParaRPr lang="en-US" sz="1850" dirty="0"/>
          </a:p>
        </p:txBody>
      </p:sp>
      <p:sp>
        <p:nvSpPr>
          <p:cNvPr id="30" name="Text 16"/>
          <p:cNvSpPr/>
          <p:nvPr/>
        </p:nvSpPr>
        <p:spPr>
          <a:xfrm>
            <a:off x="8247888" y="4297680"/>
            <a:ext cx="5550408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DBDBDB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This set of KPI cards gives us a high-level summary of business performance.</a:t>
            </a:r>
            <a:endParaRPr lang="en-US" sz="1850" dirty="0"/>
          </a:p>
        </p:txBody>
      </p:sp>
      <p:sp>
        <p:nvSpPr>
          <p:cNvPr id="31" name="Text 17"/>
          <p:cNvSpPr/>
          <p:nvPr/>
        </p:nvSpPr>
        <p:spPr>
          <a:xfrm>
            <a:off x="7635240" y="5468112"/>
            <a:ext cx="173736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2320" dirty="0">
                <a:solidFill>
                  <a:srgbClr val="050505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8</a:t>
            </a:r>
            <a:endParaRPr lang="en-US" sz="2320" dirty="0"/>
          </a:p>
        </p:txBody>
      </p:sp>
      <p:sp>
        <p:nvSpPr>
          <p:cNvPr id="32" name="Text 18"/>
          <p:cNvSpPr/>
          <p:nvPr/>
        </p:nvSpPr>
        <p:spPr>
          <a:xfrm>
            <a:off x="8247888" y="5477256"/>
            <a:ext cx="5550408" cy="8869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DBDBDB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The average order value is 595.33 rupees, which provides a benchmark for customer spend.</a:t>
            </a:r>
            <a:endParaRPr lang="en-US" sz="1850" dirty="0"/>
          </a:p>
        </p:txBody>
      </p:sp>
      <p:sp>
        <p:nvSpPr>
          <p:cNvPr id="33" name="Text 19"/>
          <p:cNvSpPr/>
          <p:nvPr/>
        </p:nvSpPr>
        <p:spPr>
          <a:xfrm>
            <a:off x="7543800" y="6940296"/>
            <a:ext cx="347472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2320" dirty="0">
                <a:solidFill>
                  <a:srgbClr val="050505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10</a:t>
            </a:r>
            <a:endParaRPr lang="en-US" sz="2320" dirty="0"/>
          </a:p>
        </p:txBody>
      </p:sp>
      <p:sp>
        <p:nvSpPr>
          <p:cNvPr id="34" name="Text 20"/>
          <p:cNvSpPr/>
          <p:nvPr/>
        </p:nvSpPr>
        <p:spPr>
          <a:xfrm>
            <a:off x="8247888" y="6949440"/>
            <a:ext cx="5550408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DBDBDB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Reducing this cancellation rate could directly improve revenue and customer satisfaction.</a:t>
            </a:r>
            <a:endParaRPr lang="en-US" sz="18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32104" y="649224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dirty="0">
                <a:solidFill>
                  <a:srgbClr val="77D8F2"/>
                </a:solidFill>
                <a:latin typeface="Alibaba-PuHuiTi" pitchFamily="34" charset="0"/>
                <a:ea typeface="Alibaba-PuHuiTi" pitchFamily="34" charset="-122"/>
                <a:cs typeface="Alibaba-PuHuiTi" pitchFamily="34" charset="-120"/>
              </a:rPr>
              <a:t>Conclusion</a:t>
            </a:r>
            <a:endParaRPr lang="en-US" sz="4640" dirty="0"/>
          </a:p>
        </p:txBody>
      </p:sp>
      <p:sp>
        <p:nvSpPr>
          <p:cNvPr id="5" name="Text 1"/>
          <p:cNvSpPr/>
          <p:nvPr/>
        </p:nvSpPr>
        <p:spPr>
          <a:xfrm>
            <a:off x="1078992" y="1792224"/>
            <a:ext cx="12481560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DBDBDB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Monthly revenue analysis reveals clear peaks during certain months, likely due to festive seasons or promotions.</a:t>
            </a:r>
            <a:endParaRPr lang="en-US" sz="1850" dirty="0"/>
          </a:p>
        </p:txBody>
      </p:sp>
      <p:sp>
        <p:nvSpPr>
          <p:cNvPr id="6" name="Text 2"/>
          <p:cNvSpPr/>
          <p:nvPr/>
        </p:nvSpPr>
        <p:spPr>
          <a:xfrm>
            <a:off x="1078992" y="2642616"/>
            <a:ext cx="1248156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DBDBDB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A few product categories contribute disproportionately to total revenue.</a:t>
            </a:r>
            <a:endParaRPr lang="en-US" sz="1850" dirty="0"/>
          </a:p>
        </p:txBody>
      </p:sp>
      <p:sp>
        <p:nvSpPr>
          <p:cNvPr id="7" name="Text 3"/>
          <p:cNvSpPr/>
          <p:nvPr/>
        </p:nvSpPr>
        <p:spPr>
          <a:xfrm>
            <a:off x="1078992" y="3209544"/>
            <a:ext cx="1248156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DBDBDB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It indicates the need to improve merchant handling processes.</a:t>
            </a:r>
            <a:endParaRPr lang="en-US" sz="1850" dirty="0"/>
          </a:p>
        </p:txBody>
      </p:sp>
      <p:sp>
        <p:nvSpPr>
          <p:cNvPr id="8" name="Text 4"/>
          <p:cNvSpPr/>
          <p:nvPr/>
        </p:nvSpPr>
        <p:spPr>
          <a:xfrm>
            <a:off x="1078992" y="3767328"/>
            <a:ext cx="1248156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DBDBDB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B2C orders experience more frequent cancellations compared to B2B.</a:t>
            </a:r>
            <a:endParaRPr lang="en-US" sz="1850" dirty="0"/>
          </a:p>
        </p:txBody>
      </p:sp>
      <p:sp>
        <p:nvSpPr>
          <p:cNvPr id="9" name="Text 5"/>
          <p:cNvSpPr/>
          <p:nvPr/>
        </p:nvSpPr>
        <p:spPr>
          <a:xfrm>
            <a:off x="1078992" y="4325112"/>
            <a:ext cx="1248156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DBDBDB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Average order quantity patterns can inform restocking and bundling strategies.</a:t>
            </a:r>
            <a:endParaRPr lang="en-US" sz="1850" dirty="0"/>
          </a:p>
        </p:txBody>
      </p:sp>
      <p:sp>
        <p:nvSpPr>
          <p:cNvPr id="10" name="Text 6"/>
          <p:cNvSpPr/>
          <p:nvPr/>
        </p:nvSpPr>
        <p:spPr>
          <a:xfrm>
            <a:off x="1078992" y="4882896"/>
            <a:ext cx="12481560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DBDBDB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The company has strong revenue potential but needs to address fulfillment delays, customer dissatisfaction, and product-level inefficiencies to grow sustainably.</a:t>
            </a:r>
            <a:endParaRPr lang="en-US" sz="18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32104" y="649224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dirty="0">
                <a:solidFill>
                  <a:srgbClr val="77D8F2"/>
                </a:solidFill>
                <a:latin typeface="Alibaba-PuHuiTi" pitchFamily="34" charset="0"/>
                <a:ea typeface="Alibaba-PuHuiTi" pitchFamily="34" charset="-122"/>
                <a:cs typeface="Alibaba-PuHuiTi" pitchFamily="34" charset="-120"/>
              </a:rPr>
              <a:t>Recommendations</a:t>
            </a:r>
            <a:endParaRPr lang="en-US" sz="4640" dirty="0"/>
          </a:p>
        </p:txBody>
      </p:sp>
      <p:sp>
        <p:nvSpPr>
          <p:cNvPr id="5" name="Text 1"/>
          <p:cNvSpPr/>
          <p:nvPr/>
        </p:nvSpPr>
        <p:spPr>
          <a:xfrm>
            <a:off x="1078992" y="1792224"/>
            <a:ext cx="1248156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DBDBDB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Launch targeted campaigns and bundle offers during these periods to maximize sales.</a:t>
            </a:r>
            <a:endParaRPr lang="en-US" sz="1850" dirty="0"/>
          </a:p>
        </p:txBody>
      </p:sp>
      <p:sp>
        <p:nvSpPr>
          <p:cNvPr id="6" name="Text 2"/>
          <p:cNvSpPr/>
          <p:nvPr/>
        </p:nvSpPr>
        <p:spPr>
          <a:xfrm>
            <a:off x="1078992" y="2350008"/>
            <a:ext cx="1248156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DBDBDB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Where feasible, shift more fulfillment responsibility to Amazon’s logistics for reliability.</a:t>
            </a:r>
            <a:endParaRPr lang="en-US" sz="1850" dirty="0"/>
          </a:p>
        </p:txBody>
      </p:sp>
      <p:sp>
        <p:nvSpPr>
          <p:cNvPr id="7" name="Text 3"/>
          <p:cNvSpPr/>
          <p:nvPr/>
        </p:nvSpPr>
        <p:spPr>
          <a:xfrm>
            <a:off x="1078992" y="2907792"/>
            <a:ext cx="1248156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DBDBDB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Investigate top-returned products and refine product descriptions or quality control.</a:t>
            </a:r>
            <a:endParaRPr lang="en-US" sz="1850" dirty="0"/>
          </a:p>
        </p:txBody>
      </p:sp>
      <p:sp>
        <p:nvSpPr>
          <p:cNvPr id="8" name="Text 4"/>
          <p:cNvSpPr/>
          <p:nvPr/>
        </p:nvSpPr>
        <p:spPr>
          <a:xfrm>
            <a:off x="1078992" y="3474720"/>
            <a:ext cx="1248156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DBDBDB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Use B2B vs. B2C behavior patterns to design segment-specific campaigns and loyalty offers.</a:t>
            </a:r>
            <a:endParaRPr lang="en-US" sz="1850" dirty="0"/>
          </a:p>
        </p:txBody>
      </p:sp>
      <p:sp>
        <p:nvSpPr>
          <p:cNvPr id="9" name="Text 5"/>
          <p:cNvSpPr/>
          <p:nvPr/>
        </p:nvSpPr>
        <p:spPr>
          <a:xfrm>
            <a:off x="1078992" y="4032504"/>
            <a:ext cx="1248156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DBDBDB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Use average quality orders and product demand to forecast inventory needs.</a:t>
            </a:r>
            <a:endParaRPr lang="en-US" sz="1850" dirty="0"/>
          </a:p>
        </p:txBody>
      </p:sp>
      <p:sp>
        <p:nvSpPr>
          <p:cNvPr id="10" name="Text 6"/>
          <p:cNvSpPr/>
          <p:nvPr/>
        </p:nvSpPr>
        <p:spPr>
          <a:xfrm>
            <a:off x="1078992" y="4590288"/>
            <a:ext cx="12481560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DBDBDB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By aligning strategies with customer behavior, seasonal trends, and fulfillment efficiency, the company can reduce costs, improve satisfaction, and boost revenue.</a:t>
            </a:r>
            <a:endParaRPr lang="en-US" sz="18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949</Words>
  <Application>Microsoft Office PowerPoint</Application>
  <PresentationFormat>Custom</PresentationFormat>
  <Paragraphs>106</Paragraphs>
  <Slides>10</Slides>
  <Notes>10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Windows User</cp:lastModifiedBy>
  <cp:revision>3</cp:revision>
  <dcterms:created xsi:type="dcterms:W3CDTF">2025-08-02T14:31:51Z</dcterms:created>
  <dcterms:modified xsi:type="dcterms:W3CDTF">2025-08-02T14:45:50Z</dcterms:modified>
</cp:coreProperties>
</file>